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289" r:id="rId3"/>
    <p:sldId id="270" r:id="rId4"/>
    <p:sldId id="285" r:id="rId5"/>
    <p:sldId id="287" r:id="rId6"/>
    <p:sldId id="290" r:id="rId7"/>
    <p:sldId id="278" r:id="rId8"/>
    <p:sldId id="282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CC0000"/>
    <a:srgbClr val="FF5050"/>
    <a:srgbClr val="F14541"/>
    <a:srgbClr val="98625C"/>
    <a:srgbClr val="04C853"/>
    <a:srgbClr val="5A7408"/>
    <a:srgbClr val="D4D91B"/>
    <a:srgbClr val="FFFFFF"/>
    <a:srgbClr val="E3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dirty="0" smtClean="0">
              <a:solidFill>
                <a:schemeClr val="bg1"/>
              </a:solidFill>
              <a:latin typeface="Arial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доходов </a:t>
          </a: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(256 муниципальных образований)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</a:t>
          </a: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(294 </a:t>
          </a: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муниципальных образования) </a:t>
          </a:r>
          <a:endParaRPr lang="ru-RU" sz="1600" b="1" dirty="0">
            <a:solidFill>
              <a:schemeClr val="bg1"/>
            </a:solidFill>
            <a:effectLst/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1ACE39F8-F058-45D4-BAFB-029E79959E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dirty="0">
            <a:latin typeface="Cambria" pitchFamily="18" charset="0"/>
          </a:endParaRPr>
        </a:p>
      </dgm:t>
    </dgm:pt>
    <dgm:pt modelId="{247FF262-21C4-43B6-AB38-A4C327852486}" type="parTrans" cxnId="{F18EAEA0-D533-436E-AA03-8BBD0454D61C}">
      <dgm:prSet/>
      <dgm:spPr/>
      <dgm:t>
        <a:bodyPr/>
        <a:lstStyle/>
        <a:p>
          <a:endParaRPr lang="ru-RU"/>
        </a:p>
      </dgm:t>
    </dgm:pt>
    <dgm:pt modelId="{E7E581ED-8FB8-4A7E-9210-E6FAA1C193AF}" type="sibTrans" cxnId="{F18EAEA0-D533-436E-AA03-8BBD0454D61C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775E3A6-3964-4F2F-B427-79AB79551B3F}" type="pres">
      <dgm:prSet presAssocID="{031595D6-0F84-45E6-8C10-D215E6C87EE2}" presName="pyramid" presStyleLbl="node1" presStyleIdx="0" presStyleCnt="1" custLinFactNeighborX="21191"/>
      <dgm:spPr>
        <a:solidFill>
          <a:srgbClr val="FF5050"/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3" custScaleX="215166" custScaleY="60272" custLinFactNeighborX="-17094" custLinFactNeighborY="5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9521C8E9-6789-4EA4-81A1-098C38F5EDD3}" type="pres">
      <dgm:prSet presAssocID="{1E39BA4E-437D-445A-988E-0B2D20484FFA}" presName="aNode" presStyleLbl="fgAcc1" presStyleIdx="1" presStyleCnt="3" custScaleX="215630" custScaleY="64033" custLinFactNeighborX="-15488" custLinFactNeighborY="2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7D044C8F-B86C-4265-8AA7-92006FD15191}" type="pres">
      <dgm:prSet presAssocID="{1ACE39F8-F058-45D4-BAFB-029E79959EB9}" presName="aNode" presStyleLbl="fgAcc1" presStyleIdx="2" presStyleCnt="3" custScaleX="215630" custScaleY="59165" custLinFactNeighborX="-15346" custLinFactNeighborY="6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1365-D58D-482C-80BA-A24821521593}" type="pres">
      <dgm:prSet presAssocID="{1ACE39F8-F058-45D4-BAFB-029E79959EB9}" presName="aSpace" presStyleCnt="0"/>
      <dgm:spPr/>
    </dgm:pt>
  </dgm:ptLst>
  <dgm:cxnLst>
    <dgm:cxn modelId="{F18EAEA0-D533-436E-AA03-8BBD0454D61C}" srcId="{031595D6-0F84-45E6-8C10-D215E6C87EE2}" destId="{1ACE39F8-F058-45D4-BAFB-029E79959EB9}" srcOrd="2" destOrd="0" parTransId="{247FF262-21C4-43B6-AB38-A4C327852486}" sibTransId="{E7E581ED-8FB8-4A7E-9210-E6FAA1C193AF}"/>
    <dgm:cxn modelId="{4D32CD63-8D9C-4A39-83CD-D39909D67422}" srcId="{031595D6-0F84-45E6-8C10-D215E6C87EE2}" destId="{1E39BA4E-437D-445A-988E-0B2D20484FFA}" srcOrd="1" destOrd="0" parTransId="{BE82FA16-4741-449E-A1C8-05A0AF506B45}" sibTransId="{64DEC85B-386D-4B55-AF61-209F3AC1FD5E}"/>
    <dgm:cxn modelId="{1075ED45-7B9A-4AB3-9811-6E7FAC932808}" type="presOf" srcId="{1ACE39F8-F058-45D4-BAFB-029E79959EB9}" destId="{7D044C8F-B86C-4265-8AA7-92006FD15191}" srcOrd="0" destOrd="0" presId="urn:microsoft.com/office/officeart/2005/8/layout/pyramid2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AEFAB612-C735-4E1E-B70B-9D41BC2E5549}" type="presOf" srcId="{6A7AF30A-1CA5-4BB2-93D4-15E0FC8720D6}" destId="{6E2F7A66-8220-4093-9AA0-0CC3CC03F969}" srcOrd="0" destOrd="0" presId="urn:microsoft.com/office/officeart/2005/8/layout/pyramid2"/>
    <dgm:cxn modelId="{999B2CF2-BCA9-43E5-AE04-EF127500B2D4}" type="presOf" srcId="{031595D6-0F84-45E6-8C10-D215E6C87EE2}" destId="{2630E56B-C674-4D1A-95D9-99DA6072FAB5}" srcOrd="0" destOrd="0" presId="urn:microsoft.com/office/officeart/2005/8/layout/pyramid2"/>
    <dgm:cxn modelId="{C96B3C0C-DB41-40DA-B4E9-F192CA059F58}" type="presOf" srcId="{1E39BA4E-437D-445A-988E-0B2D20484FFA}" destId="{9521C8E9-6789-4EA4-81A1-098C38F5EDD3}" srcOrd="0" destOrd="0" presId="urn:microsoft.com/office/officeart/2005/8/layout/pyramid2"/>
    <dgm:cxn modelId="{F3A77851-ED5D-43F7-BF2C-158E30CDA55B}" type="presParOf" srcId="{2630E56B-C674-4D1A-95D9-99DA6072FAB5}" destId="{8775E3A6-3964-4F2F-B427-79AB79551B3F}" srcOrd="0" destOrd="0" presId="urn:microsoft.com/office/officeart/2005/8/layout/pyramid2"/>
    <dgm:cxn modelId="{D84B4587-4C33-4894-88B6-A1A9DB66482F}" type="presParOf" srcId="{2630E56B-C674-4D1A-95D9-99DA6072FAB5}" destId="{D9D8CC77-5ECB-4DBD-96E6-2F00CD07C1BF}" srcOrd="1" destOrd="0" presId="urn:microsoft.com/office/officeart/2005/8/layout/pyramid2"/>
    <dgm:cxn modelId="{32F24444-74AE-4A1E-891F-BFC5152EEB51}" type="presParOf" srcId="{D9D8CC77-5ECB-4DBD-96E6-2F00CD07C1BF}" destId="{6E2F7A66-8220-4093-9AA0-0CC3CC03F969}" srcOrd="0" destOrd="0" presId="urn:microsoft.com/office/officeart/2005/8/layout/pyramid2"/>
    <dgm:cxn modelId="{88A9AF0E-4E0E-4967-8E93-5150D604B386}" type="presParOf" srcId="{D9D8CC77-5ECB-4DBD-96E6-2F00CD07C1BF}" destId="{8BA35EC5-8F7E-4A84-83C9-EE06941FA887}" srcOrd="1" destOrd="0" presId="urn:microsoft.com/office/officeart/2005/8/layout/pyramid2"/>
    <dgm:cxn modelId="{DE102F8D-E136-4DE6-9397-5B9AC756603C}" type="presParOf" srcId="{D9D8CC77-5ECB-4DBD-96E6-2F00CD07C1BF}" destId="{9521C8E9-6789-4EA4-81A1-098C38F5EDD3}" srcOrd="2" destOrd="0" presId="urn:microsoft.com/office/officeart/2005/8/layout/pyramid2"/>
    <dgm:cxn modelId="{C079C3F5-AD16-4BC4-A704-71DD3F93E407}" type="presParOf" srcId="{D9D8CC77-5ECB-4DBD-96E6-2F00CD07C1BF}" destId="{C8296C8D-5510-4251-9559-F7EA898E2FA9}" srcOrd="3" destOrd="0" presId="urn:microsoft.com/office/officeart/2005/8/layout/pyramid2"/>
    <dgm:cxn modelId="{F9152153-F86D-4C04-AA8F-5A04BDA20127}" type="presParOf" srcId="{D9D8CC77-5ECB-4DBD-96E6-2F00CD07C1BF}" destId="{7D044C8F-B86C-4265-8AA7-92006FD15191}" srcOrd="4" destOrd="0" presId="urn:microsoft.com/office/officeart/2005/8/layout/pyramid2"/>
    <dgm:cxn modelId="{BC531DD7-02DA-419D-8638-A642A22BACE5}" type="presParOf" srcId="{D9D8CC77-5ECB-4DBD-96E6-2F00CD07C1BF}" destId="{0CB31365-D58D-482C-80BA-A248215215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%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127 муниципальных образований</a:t>
          </a: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3B9872FA-4FE7-4258-BEED-3D81F2B0C1A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Зависимость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муниципальных образований от финансовой помощи из вышестоящих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бюджетов более 50%</a:t>
          </a:r>
          <a:endParaRPr lang="ru-RU" sz="1600" b="1" dirty="0" smtClean="0">
            <a:solidFill>
              <a:schemeClr val="bg1"/>
            </a:solidFill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103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муниципальных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образования</a:t>
          </a:r>
          <a:endParaRPr lang="ru-RU" sz="1600" dirty="0">
            <a:solidFill>
              <a:schemeClr val="bg1"/>
            </a:solidFill>
            <a:latin typeface="Cambria" pitchFamily="18" charset="0"/>
          </a:endParaRPr>
        </a:p>
      </dgm:t>
    </dgm:pt>
    <dgm:pt modelId="{73FC72A5-9DE8-4F69-976F-67B38EC8B1DE}" type="parTrans" cxnId="{1F426459-2EE0-4038-B4F4-B1C1C79C7C07}">
      <dgm:prSet/>
      <dgm:spPr/>
      <dgm:t>
        <a:bodyPr/>
        <a:lstStyle/>
        <a:p>
          <a:endParaRPr lang="ru-RU"/>
        </a:p>
      </dgm:t>
    </dgm:pt>
    <dgm:pt modelId="{60D8F7A6-9D71-479D-9FCB-B19BBE74E137}" type="sibTrans" cxnId="{1F426459-2EE0-4038-B4F4-B1C1C79C7C07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 в муниципальных образованиях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результатов контроля за исполнением муниципальных заданий на предоставление муниципальных услуг юридическим и физическим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лицам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61 муниципальное образование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C2272329-79AA-4B44-AF48-57A11955FE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</a:t>
          </a:r>
          <a:endParaRPr lang="ru-RU" sz="1600" b="1" dirty="0" smtClean="0">
            <a:solidFill>
              <a:schemeClr val="bg1"/>
            </a:solidFill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 муниципальное образование </a:t>
          </a:r>
          <a:endParaRPr lang="ru-RU" sz="1600" b="1" dirty="0">
            <a:solidFill>
              <a:schemeClr val="bg1"/>
            </a:solidFill>
            <a:latin typeface="Cambria" pitchFamily="18" charset="0"/>
          </a:endParaRPr>
        </a:p>
      </dgm:t>
    </dgm:pt>
    <dgm:pt modelId="{5AFA2324-3F05-4286-A517-43FBF567354F}" type="parTrans" cxnId="{4E946DDA-9A00-4291-88E3-5703F7379A4A}">
      <dgm:prSet/>
      <dgm:spPr/>
      <dgm:t>
        <a:bodyPr/>
        <a:lstStyle/>
        <a:p>
          <a:endParaRPr lang="ru-RU"/>
        </a:p>
      </dgm:t>
    </dgm:pt>
    <dgm:pt modelId="{BBC55871-F5C0-48F5-82F3-5B058BDDEF2E}" type="sibTrans" cxnId="{4E946DDA-9A00-4291-88E3-5703F7379A4A}">
      <dgm:prSet/>
      <dgm:spPr/>
      <dgm:t>
        <a:bodyPr/>
        <a:lstStyle/>
        <a:p>
          <a:endParaRPr lang="ru-RU"/>
        </a:p>
      </dgm:t>
    </dgm:pt>
    <dgm:pt modelId="{601A1643-B17F-4136-A4CE-E2A2FE2B437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18 муниципальных образований</a:t>
          </a:r>
          <a:endParaRPr lang="ru-RU" sz="1600" b="1" dirty="0" smtClean="0">
            <a:solidFill>
              <a:schemeClr val="bg1"/>
            </a:solidFill>
            <a:latin typeface="Cambria" pitchFamily="18" charset="0"/>
          </a:endParaRPr>
        </a:p>
      </dgm:t>
    </dgm:pt>
    <dgm:pt modelId="{589745C9-B9DE-4894-958B-6463E63FD55F}" type="parTrans" cxnId="{F1FA85A6-4D05-4417-8F42-45410AED2423}">
      <dgm:prSet/>
      <dgm:spPr/>
      <dgm:t>
        <a:bodyPr/>
        <a:lstStyle/>
        <a:p>
          <a:endParaRPr lang="ru-RU"/>
        </a:p>
      </dgm:t>
    </dgm:pt>
    <dgm:pt modelId="{1A5D5D21-EA3C-45A3-8C9F-BCD9A79B1FC7}" type="sibTrans" cxnId="{F1FA85A6-4D05-4417-8F42-45410AED2423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</dgm:pt>
    <dgm:pt modelId="{8775E3A6-3964-4F2F-B427-79AB79551B3F}" type="pres">
      <dgm:prSet presAssocID="{031595D6-0F84-45E6-8C10-D215E6C87EE2}" presName="pyramid" presStyleLbl="node1" presStyleIdx="0" presStyleCnt="1" custLinFactNeighborX="26821"/>
      <dgm:spPr>
        <a:solidFill>
          <a:schemeClr val="tx1">
            <a:lumMod val="75000"/>
          </a:schemeClr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5" custScaleX="229918" custScaleY="170225" custLinFactY="-10264" custLinFactNeighborX="-48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B244E3C0-BB95-4FA4-9B11-6B3EC2F9F21A}" type="pres">
      <dgm:prSet presAssocID="{3B9872FA-4FE7-4258-BEED-3D81F2B0C1A8}" presName="aNode" presStyleLbl="fgAcc1" presStyleIdx="1" presStyleCnt="5" custScaleX="228923" custScaleY="149673" custLinFactNeighborX="-5389" custLinFactNeighborY="8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7D3A-CA28-49CB-8C18-0EE339C76840}" type="pres">
      <dgm:prSet presAssocID="{3B9872FA-4FE7-4258-BEED-3D81F2B0C1A8}" presName="aSpace" presStyleCnt="0"/>
      <dgm:spPr/>
    </dgm:pt>
    <dgm:pt modelId="{9521C8E9-6789-4EA4-81A1-098C38F5EDD3}" type="pres">
      <dgm:prSet presAssocID="{1E39BA4E-437D-445A-988E-0B2D20484FFA}" presName="aNode" presStyleLbl="fgAcc1" presStyleIdx="2" presStyleCnt="5" custScaleX="229686" custScaleY="227887" custLinFactY="33620" custLinFactNeighborX="-50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EDC5DB22-36DE-4A2C-901D-06A0AD1123E6}" type="pres">
      <dgm:prSet presAssocID="{C2272329-79AA-4B44-AF48-57A11955FE6A}" presName="aNode" presStyleLbl="fgAcc1" presStyleIdx="3" presStyleCnt="5" custScaleX="229364" custScaleY="109858" custLinFactY="71774" custLinFactNeighborX="-51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3F6E-1E61-4323-BE69-242307E81D10}" type="pres">
      <dgm:prSet presAssocID="{C2272329-79AA-4B44-AF48-57A11955FE6A}" presName="aSpace" presStyleCnt="0"/>
      <dgm:spPr/>
    </dgm:pt>
    <dgm:pt modelId="{CB118919-FB5F-4EAD-8636-E733AB412229}" type="pres">
      <dgm:prSet presAssocID="{601A1643-B17F-4136-A4CE-E2A2FE2B4372}" presName="aNode" presStyleLbl="fgAcc1" presStyleIdx="4" presStyleCnt="5" custScaleX="228019" custScaleY="160221" custLinFactY="105695" custLinFactNeighborX="-584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FA26-63E2-4399-854E-7A62B7A33872}" type="pres">
      <dgm:prSet presAssocID="{601A1643-B17F-4136-A4CE-E2A2FE2B4372}" presName="aSpace" presStyleCnt="0"/>
      <dgm:spPr/>
    </dgm:pt>
  </dgm:ptLst>
  <dgm:cxnLst>
    <dgm:cxn modelId="{4D32CD63-8D9C-4A39-83CD-D39909D67422}" srcId="{031595D6-0F84-45E6-8C10-D215E6C87EE2}" destId="{1E39BA4E-437D-445A-988E-0B2D20484FFA}" srcOrd="2" destOrd="0" parTransId="{BE82FA16-4741-449E-A1C8-05A0AF506B45}" sibTransId="{64DEC85B-386D-4B55-AF61-209F3AC1FD5E}"/>
    <dgm:cxn modelId="{F1FA85A6-4D05-4417-8F42-45410AED2423}" srcId="{031595D6-0F84-45E6-8C10-D215E6C87EE2}" destId="{601A1643-B17F-4136-A4CE-E2A2FE2B4372}" srcOrd="4" destOrd="0" parTransId="{589745C9-B9DE-4894-958B-6463E63FD55F}" sibTransId="{1A5D5D21-EA3C-45A3-8C9F-BCD9A79B1FC7}"/>
    <dgm:cxn modelId="{0699DD67-2196-4E1E-8138-24F21AC7E649}" type="presOf" srcId="{C2272329-79AA-4B44-AF48-57A11955FE6A}" destId="{EDC5DB22-36DE-4A2C-901D-06A0AD1123E6}" srcOrd="0" destOrd="0" presId="urn:microsoft.com/office/officeart/2005/8/layout/pyramid2"/>
    <dgm:cxn modelId="{4E946DDA-9A00-4291-88E3-5703F7379A4A}" srcId="{031595D6-0F84-45E6-8C10-D215E6C87EE2}" destId="{C2272329-79AA-4B44-AF48-57A11955FE6A}" srcOrd="3" destOrd="0" parTransId="{5AFA2324-3F05-4286-A517-43FBF567354F}" sibTransId="{BBC55871-F5C0-48F5-82F3-5B058BDDEF2E}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C6ECC36A-2787-4509-A4F5-6C27027DD471}" type="presOf" srcId="{601A1643-B17F-4136-A4CE-E2A2FE2B4372}" destId="{CB118919-FB5F-4EAD-8636-E733AB412229}" srcOrd="0" destOrd="0" presId="urn:microsoft.com/office/officeart/2005/8/layout/pyramid2"/>
    <dgm:cxn modelId="{A40798C8-8F02-46AB-AEAD-63D33FC4930F}" type="presOf" srcId="{6A7AF30A-1CA5-4BB2-93D4-15E0FC8720D6}" destId="{6E2F7A66-8220-4093-9AA0-0CC3CC03F969}" srcOrd="0" destOrd="0" presId="urn:microsoft.com/office/officeart/2005/8/layout/pyramid2"/>
    <dgm:cxn modelId="{1F426459-2EE0-4038-B4F4-B1C1C79C7C07}" srcId="{031595D6-0F84-45E6-8C10-D215E6C87EE2}" destId="{3B9872FA-4FE7-4258-BEED-3D81F2B0C1A8}" srcOrd="1" destOrd="0" parTransId="{73FC72A5-9DE8-4F69-976F-67B38EC8B1DE}" sibTransId="{60D8F7A6-9D71-479D-9FCB-B19BBE74E137}"/>
    <dgm:cxn modelId="{BD141D3E-2162-4DAC-A195-943ECC7DF248}" type="presOf" srcId="{1E39BA4E-437D-445A-988E-0B2D20484FFA}" destId="{9521C8E9-6789-4EA4-81A1-098C38F5EDD3}" srcOrd="0" destOrd="0" presId="urn:microsoft.com/office/officeart/2005/8/layout/pyramid2"/>
    <dgm:cxn modelId="{B07ECFC0-06DA-471C-BC50-C8FE71B72F1F}" type="presOf" srcId="{3B9872FA-4FE7-4258-BEED-3D81F2B0C1A8}" destId="{B244E3C0-BB95-4FA4-9B11-6B3EC2F9F21A}" srcOrd="0" destOrd="0" presId="urn:microsoft.com/office/officeart/2005/8/layout/pyramid2"/>
    <dgm:cxn modelId="{837962EE-7096-4BBF-8476-8B5413588FE7}" type="presOf" srcId="{031595D6-0F84-45E6-8C10-D215E6C87EE2}" destId="{2630E56B-C674-4D1A-95D9-99DA6072FAB5}" srcOrd="0" destOrd="0" presId="urn:microsoft.com/office/officeart/2005/8/layout/pyramid2"/>
    <dgm:cxn modelId="{13E073C3-6A6C-4AA6-9731-BFAB00118070}" type="presParOf" srcId="{2630E56B-C674-4D1A-95D9-99DA6072FAB5}" destId="{8775E3A6-3964-4F2F-B427-79AB79551B3F}" srcOrd="0" destOrd="0" presId="urn:microsoft.com/office/officeart/2005/8/layout/pyramid2"/>
    <dgm:cxn modelId="{CBD006A3-04F8-4E39-81F8-4C9B1CA92998}" type="presParOf" srcId="{2630E56B-C674-4D1A-95D9-99DA6072FAB5}" destId="{D9D8CC77-5ECB-4DBD-96E6-2F00CD07C1BF}" srcOrd="1" destOrd="0" presId="urn:microsoft.com/office/officeart/2005/8/layout/pyramid2"/>
    <dgm:cxn modelId="{BB2330B7-CF74-4C4A-B4E8-F64869A9A49F}" type="presParOf" srcId="{D9D8CC77-5ECB-4DBD-96E6-2F00CD07C1BF}" destId="{6E2F7A66-8220-4093-9AA0-0CC3CC03F969}" srcOrd="0" destOrd="0" presId="urn:microsoft.com/office/officeart/2005/8/layout/pyramid2"/>
    <dgm:cxn modelId="{41437B31-C0D4-498E-8EB7-3948FA491DCA}" type="presParOf" srcId="{D9D8CC77-5ECB-4DBD-96E6-2F00CD07C1BF}" destId="{8BA35EC5-8F7E-4A84-83C9-EE06941FA887}" srcOrd="1" destOrd="0" presId="urn:microsoft.com/office/officeart/2005/8/layout/pyramid2"/>
    <dgm:cxn modelId="{6DD12D3B-9C0C-42B0-ABF3-A50D160B7CC4}" type="presParOf" srcId="{D9D8CC77-5ECB-4DBD-96E6-2F00CD07C1BF}" destId="{B244E3C0-BB95-4FA4-9B11-6B3EC2F9F21A}" srcOrd="2" destOrd="0" presId="urn:microsoft.com/office/officeart/2005/8/layout/pyramid2"/>
    <dgm:cxn modelId="{65D14CC6-31D0-45A6-A610-E0755F5C11D0}" type="presParOf" srcId="{D9D8CC77-5ECB-4DBD-96E6-2F00CD07C1BF}" destId="{35257D3A-CA28-49CB-8C18-0EE339C76840}" srcOrd="3" destOrd="0" presId="urn:microsoft.com/office/officeart/2005/8/layout/pyramid2"/>
    <dgm:cxn modelId="{9CCE43D2-0DBF-49E7-B93D-2916F627B7EF}" type="presParOf" srcId="{D9D8CC77-5ECB-4DBD-96E6-2F00CD07C1BF}" destId="{9521C8E9-6789-4EA4-81A1-098C38F5EDD3}" srcOrd="4" destOrd="0" presId="urn:microsoft.com/office/officeart/2005/8/layout/pyramid2"/>
    <dgm:cxn modelId="{2CBD139B-06FD-4E53-B4C3-C3454A2EF173}" type="presParOf" srcId="{D9D8CC77-5ECB-4DBD-96E6-2F00CD07C1BF}" destId="{C8296C8D-5510-4251-9559-F7EA898E2FA9}" srcOrd="5" destOrd="0" presId="urn:microsoft.com/office/officeart/2005/8/layout/pyramid2"/>
    <dgm:cxn modelId="{86F8A814-BA16-40DC-9F47-B570C157AEBD}" type="presParOf" srcId="{D9D8CC77-5ECB-4DBD-96E6-2F00CD07C1BF}" destId="{EDC5DB22-36DE-4A2C-901D-06A0AD1123E6}" srcOrd="6" destOrd="0" presId="urn:microsoft.com/office/officeart/2005/8/layout/pyramid2"/>
    <dgm:cxn modelId="{9DCFA694-216E-4816-8A6C-1089A171BF9C}" type="presParOf" srcId="{D9D8CC77-5ECB-4DBD-96E6-2F00CD07C1BF}" destId="{4B853F6E-1E61-4323-BE69-242307E81D10}" srcOrd="7" destOrd="0" presId="urn:microsoft.com/office/officeart/2005/8/layout/pyramid2"/>
    <dgm:cxn modelId="{59C1FD70-9272-4540-B1F3-D422AB778E3F}" type="presParOf" srcId="{D9D8CC77-5ECB-4DBD-96E6-2F00CD07C1BF}" destId="{CB118919-FB5F-4EAD-8636-E733AB412229}" srcOrd="8" destOrd="0" presId="urn:microsoft.com/office/officeart/2005/8/layout/pyramid2"/>
    <dgm:cxn modelId="{AD094DCE-F426-4857-8F04-4F2C3BD6EBC4}" type="presParOf" srcId="{D9D8CC77-5ECB-4DBD-96E6-2F00CD07C1BF}" destId="{7FD5FA26-63E2-4399-854E-7A62B7A3387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ru-RU" sz="11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dirty="0">
            <a:solidFill>
              <a:schemeClr val="tx1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7BFCFA67-186A-455F-99CC-BC92A18D58AD}" type="pres">
      <dgm:prSet presAssocID="{4009571D-F74A-4ABD-B98D-1AEB7065F265}" presName="vertSpace2" presStyleLbl="node1" presStyleIdx="0" presStyleCnt="3"/>
      <dgm:spPr/>
    </dgm:pt>
    <dgm:pt modelId="{14DDB5F7-B379-4E78-9AA9-6F1E0BFF3A92}" type="pres">
      <dgm:prSet presAssocID="{4009571D-F74A-4ABD-B98D-1AEB7065F265}" presName="circle2" presStyleLbl="node1" presStyleIdx="1" presStyleCnt="3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07AAA1A-D91F-4183-AA11-44DB0BE0B56A}" type="pres">
      <dgm:prSet presAssocID="{4009571D-F74A-4ABD-B98D-1AEB7065F265}" presName="rect2" presStyleLbl="alignAcc1" presStyleIdx="1" presStyleCnt="3" custLinFactNeighborX="-135" custLinFactNeighborY="-1827"/>
      <dgm:spPr/>
      <dgm:t>
        <a:bodyPr/>
        <a:lstStyle/>
        <a:p>
          <a:endParaRPr lang="ru-RU"/>
        </a:p>
      </dgm:t>
    </dgm:pt>
    <dgm:pt modelId="{04840F27-BA3D-48C4-BDD9-AA7B1309C07E}" type="pres">
      <dgm:prSet presAssocID="{A0248F7C-60BA-40D1-B8D8-E17B69777430}" presName="vertSpace3" presStyleLbl="node1" presStyleIdx="1" presStyleCnt="3"/>
      <dgm:spPr/>
    </dgm:pt>
    <dgm:pt modelId="{5705BA2E-F9D0-4C12-AF11-02B655E4467E}" type="pres">
      <dgm:prSet presAssocID="{A0248F7C-60BA-40D1-B8D8-E17B69777430}" presName="circle3" presStyleLbl="node1" presStyleIdx="2" presStyleCnt="3"/>
      <dgm:spPr/>
    </dgm:pt>
    <dgm:pt modelId="{72ACFC89-9843-46FD-9FC1-D0DBB857AE5D}" type="pres">
      <dgm:prSet presAssocID="{A0248F7C-60BA-40D1-B8D8-E17B69777430}" presName="rect3" presStyleLbl="alignAcc1" presStyleIdx="2" presStyleCnt="3" custScaleY="102258" custLinFactNeighborX="-217" custLinFactNeighborY="3936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578F-2995-4779-A336-C4511F3F02D4}" type="pres">
      <dgm:prSet presAssocID="{4009571D-F74A-4ABD-B98D-1AEB7065F2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1E92-AC5E-4861-BEA6-E4F9BE0CF4B0}" type="pres">
      <dgm:prSet presAssocID="{A0248F7C-60BA-40D1-B8D8-E17B697774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3B498-B86B-40C7-B8C3-BF179B248549}" type="presOf" srcId="{A0248F7C-60BA-40D1-B8D8-E17B69777430}" destId="{FC121E92-AC5E-4861-BEA6-E4F9BE0CF4B0}" srcOrd="1" destOrd="0" presId="urn:microsoft.com/office/officeart/2005/8/layout/target3"/>
    <dgm:cxn modelId="{18EA786B-1979-4329-B714-33C77D1F9AD0}" type="presOf" srcId="{A0248F7C-60BA-40D1-B8D8-E17B69777430}" destId="{72ACFC89-9843-46FD-9FC1-D0DBB857AE5D}" srcOrd="0" destOrd="0" presId="urn:microsoft.com/office/officeart/2005/8/layout/target3"/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10E61C55-B865-469F-9906-5F2B4B4D1C28}" type="presOf" srcId="{12371F70-F773-4E44-97CE-4E606E316799}" destId="{5D075A92-D683-43A4-BC73-700C89818969}" srcOrd="1" destOrd="0" presId="urn:microsoft.com/office/officeart/2005/8/layout/target3"/>
    <dgm:cxn modelId="{7C4C2A6B-DCFC-46D1-BA9F-7782EA86D92C}" type="presOf" srcId="{12371F70-F773-4E44-97CE-4E606E316799}" destId="{14D6164B-6986-41F0-BE78-50EE0ED76CFB}" srcOrd="0" destOrd="0" presId="urn:microsoft.com/office/officeart/2005/8/layout/target3"/>
    <dgm:cxn modelId="{A42E43F3-9E10-4100-9963-4D7DCB6C45FC}" type="presOf" srcId="{9FE04B52-381F-4AE5-9048-1846434A4315}" destId="{83DC1F9D-CC80-4C81-AC2C-102A5E04FD60}" srcOrd="0" destOrd="0" presId="urn:microsoft.com/office/officeart/2005/8/layout/target3"/>
    <dgm:cxn modelId="{FFE5831B-E72D-44EB-832E-592D91AC5C15}" type="presOf" srcId="{4009571D-F74A-4ABD-B98D-1AEB7065F265}" destId="{6A42578F-2995-4779-A336-C4511F3F02D4}" srcOrd="1" destOrd="0" presId="urn:microsoft.com/office/officeart/2005/8/layout/target3"/>
    <dgm:cxn modelId="{85AB23FE-8AB4-48CB-85E7-5088FCD0275B}" type="presOf" srcId="{4009571D-F74A-4ABD-B98D-1AEB7065F265}" destId="{007AAA1A-D91F-4183-AA11-44DB0BE0B56A}" srcOrd="0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4957C85A-9ADD-4F4F-B57A-081A1A0A7B0F}" type="presParOf" srcId="{83DC1F9D-CC80-4C81-AC2C-102A5E04FD60}" destId="{298DA6E3-D21E-4FC1-87BA-1CEFEBEE3A4F}" srcOrd="0" destOrd="0" presId="urn:microsoft.com/office/officeart/2005/8/layout/target3"/>
    <dgm:cxn modelId="{759B6B55-099E-489C-8633-37CA5E6F2FFF}" type="presParOf" srcId="{83DC1F9D-CC80-4C81-AC2C-102A5E04FD60}" destId="{0066BF78-9EC8-47FD-ACFA-CCADBD5969E1}" srcOrd="1" destOrd="0" presId="urn:microsoft.com/office/officeart/2005/8/layout/target3"/>
    <dgm:cxn modelId="{2C6E08BB-5E1F-4FD9-B7E0-F07E36ED418A}" type="presParOf" srcId="{83DC1F9D-CC80-4C81-AC2C-102A5E04FD60}" destId="{14D6164B-6986-41F0-BE78-50EE0ED76CFB}" srcOrd="2" destOrd="0" presId="urn:microsoft.com/office/officeart/2005/8/layout/target3"/>
    <dgm:cxn modelId="{4AF89777-2255-4FA6-B608-8B74AB8C0FC8}" type="presParOf" srcId="{83DC1F9D-CC80-4C81-AC2C-102A5E04FD60}" destId="{7BFCFA67-186A-455F-99CC-BC92A18D58AD}" srcOrd="3" destOrd="0" presId="urn:microsoft.com/office/officeart/2005/8/layout/target3"/>
    <dgm:cxn modelId="{2A6BC7E1-A7FF-473A-85E9-9E731E709B33}" type="presParOf" srcId="{83DC1F9D-CC80-4C81-AC2C-102A5E04FD60}" destId="{14DDB5F7-B379-4E78-9AA9-6F1E0BFF3A92}" srcOrd="4" destOrd="0" presId="urn:microsoft.com/office/officeart/2005/8/layout/target3"/>
    <dgm:cxn modelId="{51892BB9-1EEC-41D4-9074-BC567A35DEA4}" type="presParOf" srcId="{83DC1F9D-CC80-4C81-AC2C-102A5E04FD60}" destId="{007AAA1A-D91F-4183-AA11-44DB0BE0B56A}" srcOrd="5" destOrd="0" presId="urn:microsoft.com/office/officeart/2005/8/layout/target3"/>
    <dgm:cxn modelId="{8F11B1CB-2BD2-4171-B38E-DDCB23F7D78A}" type="presParOf" srcId="{83DC1F9D-CC80-4C81-AC2C-102A5E04FD60}" destId="{04840F27-BA3D-48C4-BDD9-AA7B1309C07E}" srcOrd="6" destOrd="0" presId="urn:microsoft.com/office/officeart/2005/8/layout/target3"/>
    <dgm:cxn modelId="{B3A91E36-18A0-41BB-B059-32857FB01FA7}" type="presParOf" srcId="{83DC1F9D-CC80-4C81-AC2C-102A5E04FD60}" destId="{5705BA2E-F9D0-4C12-AF11-02B655E4467E}" srcOrd="7" destOrd="0" presId="urn:microsoft.com/office/officeart/2005/8/layout/target3"/>
    <dgm:cxn modelId="{7F03E5BD-211D-4DB3-A7BB-B33FA611FD75}" type="presParOf" srcId="{83DC1F9D-CC80-4C81-AC2C-102A5E04FD60}" destId="{72ACFC89-9843-46FD-9FC1-D0DBB857AE5D}" srcOrd="8" destOrd="0" presId="urn:microsoft.com/office/officeart/2005/8/layout/target3"/>
    <dgm:cxn modelId="{3AA5ED18-EFC0-4728-B21B-A12CE461B19A}" type="presParOf" srcId="{83DC1F9D-CC80-4C81-AC2C-102A5E04FD60}" destId="{5D075A92-D683-43A4-BC73-700C89818969}" srcOrd="9" destOrd="0" presId="urn:microsoft.com/office/officeart/2005/8/layout/target3"/>
    <dgm:cxn modelId="{52ACFEB4-47A3-4CCB-B5ED-330725448A2F}" type="presParOf" srcId="{83DC1F9D-CC80-4C81-AC2C-102A5E04FD60}" destId="{6A42578F-2995-4779-A336-C4511F3F02D4}" srcOrd="10" destOrd="0" presId="urn:microsoft.com/office/officeart/2005/8/layout/target3"/>
    <dgm:cxn modelId="{C2E388FB-1FEA-4352-9752-9FE32257A7D9}" type="presParOf" srcId="{83DC1F9D-CC80-4C81-AC2C-102A5E04FD60}" destId="{FC121E92-AC5E-4861-BEA6-E4F9BE0CF4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>
        <a:ln>
          <a:solidFill>
            <a:srgbClr val="AA0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ru-RU" sz="1800" b="1" dirty="0" smtClean="0">
            <a:solidFill>
              <a:schemeClr val="tx1"/>
            </a:solidFill>
            <a:latin typeface="Cambria" pitchFamily="18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dirty="0" smtClean="0">
            <a:solidFill>
              <a:schemeClr val="tx1"/>
            </a:solidFill>
            <a:latin typeface="Cambria" pitchFamily="18" charset="0"/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Не размещены на официальных сайтах акты органов местного самоуправления, регулирующих организацию бюджетного процесса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111 муниципальных образований</a:t>
          </a:r>
          <a:endParaRPr lang="ru-RU" sz="1800" b="1" dirty="0" smtClean="0">
            <a:solidFill>
              <a:srgbClr val="AA0000"/>
            </a:solidFill>
            <a:latin typeface="Cambria" pitchFamily="18" charset="0"/>
          </a:endParaRP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>
        <a:ln>
          <a:solidFill>
            <a:srgbClr val="AA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Не разработан и не размещен на официальных сайтах органов местного самоуправления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«Бюджет для граждан»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242 муниципальных образования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>
        <a:ln>
          <a:solidFill>
            <a:srgbClr val="AA0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Не размещена на официальных сайтах органов местного самоуправления информации о муниципальных целевых программах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b="1" dirty="0" smtClean="0">
              <a:solidFill>
                <a:srgbClr val="AA0000"/>
              </a:solidFill>
              <a:latin typeface="Cambria" pitchFamily="18" charset="0"/>
            </a:rPr>
            <a:t>39 муниципальных образований</a:t>
          </a:r>
          <a:endParaRPr lang="ru-RU" sz="1800" dirty="0">
            <a:solidFill>
              <a:schemeClr val="tx1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rgbClr val="AA0000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7BFCFA67-186A-455F-99CC-BC92A18D58AD}" type="pres">
      <dgm:prSet presAssocID="{4009571D-F74A-4ABD-B98D-1AEB7065F265}" presName="vertSpace2" presStyleLbl="node1" presStyleIdx="0" presStyleCnt="3"/>
      <dgm:spPr/>
    </dgm:pt>
    <dgm:pt modelId="{14DDB5F7-B379-4E78-9AA9-6F1E0BFF3A92}" type="pres">
      <dgm:prSet presAssocID="{4009571D-F74A-4ABD-B98D-1AEB7065F265}" presName="circle2" presStyleLbl="node1" presStyleIdx="1" presStyleCnt="3"/>
      <dgm:spPr>
        <a:solidFill>
          <a:srgbClr val="FF5050"/>
        </a:solidFill>
      </dgm:spPr>
      <dgm:t>
        <a:bodyPr/>
        <a:lstStyle/>
        <a:p>
          <a:endParaRPr lang="ru-RU"/>
        </a:p>
      </dgm:t>
    </dgm:pt>
    <dgm:pt modelId="{007AAA1A-D91F-4183-AA11-44DB0BE0B56A}" type="pres">
      <dgm:prSet presAssocID="{4009571D-F74A-4ABD-B98D-1AEB7065F265}" presName="rect2" presStyleLbl="alignAcc1" presStyleIdx="1" presStyleCnt="3" custScaleY="56863" custLinFactNeighborX="-306" custLinFactNeighborY="-16561"/>
      <dgm:spPr/>
      <dgm:t>
        <a:bodyPr/>
        <a:lstStyle/>
        <a:p>
          <a:endParaRPr lang="ru-RU"/>
        </a:p>
      </dgm:t>
    </dgm:pt>
    <dgm:pt modelId="{04840F27-BA3D-48C4-BDD9-AA7B1309C07E}" type="pres">
      <dgm:prSet presAssocID="{A0248F7C-60BA-40D1-B8D8-E17B69777430}" presName="vertSpace3" presStyleLbl="node1" presStyleIdx="1" presStyleCnt="3"/>
      <dgm:spPr/>
    </dgm:pt>
    <dgm:pt modelId="{5705BA2E-F9D0-4C12-AF11-02B655E4467E}" type="pres">
      <dgm:prSet presAssocID="{A0248F7C-60BA-40D1-B8D8-E17B69777430}" presName="circle3" presStyleLbl="node1" presStyleIdx="2" presStyleCnt="3"/>
      <dgm:spPr>
        <a:solidFill>
          <a:srgbClr val="CC0000"/>
        </a:solidFill>
      </dgm:spPr>
      <dgm:t>
        <a:bodyPr/>
        <a:lstStyle/>
        <a:p>
          <a:endParaRPr lang="ru-RU"/>
        </a:p>
      </dgm:t>
    </dgm:pt>
    <dgm:pt modelId="{72ACFC89-9843-46FD-9FC1-D0DBB857AE5D}" type="pres">
      <dgm:prSet presAssocID="{A0248F7C-60BA-40D1-B8D8-E17B69777430}" presName="rect3" presStyleLbl="alignAcc1" presStyleIdx="2" presStyleCnt="3" custScaleY="113770" custLinFactNeighborX="-217" custLinFactNeighborY="3936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578F-2995-4779-A336-C4511F3F02D4}" type="pres">
      <dgm:prSet presAssocID="{4009571D-F74A-4ABD-B98D-1AEB7065F2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1E92-AC5E-4861-BEA6-E4F9BE0CF4B0}" type="pres">
      <dgm:prSet presAssocID="{A0248F7C-60BA-40D1-B8D8-E17B697774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3F5681B3-28A5-4731-BA78-4601CFE62EA6}" type="presOf" srcId="{4009571D-F74A-4ABD-B98D-1AEB7065F265}" destId="{6A42578F-2995-4779-A336-C4511F3F02D4}" srcOrd="1" destOrd="0" presId="urn:microsoft.com/office/officeart/2005/8/layout/target3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6EEFBC6B-0671-4CB6-83FB-F71B091CE48F}" type="presOf" srcId="{9FE04B52-381F-4AE5-9048-1846434A4315}" destId="{83DC1F9D-CC80-4C81-AC2C-102A5E04FD60}" srcOrd="0" destOrd="0" presId="urn:microsoft.com/office/officeart/2005/8/layout/target3"/>
    <dgm:cxn modelId="{0D614D19-D331-4713-98FB-5751EF99F63B}" type="presOf" srcId="{12371F70-F773-4E44-97CE-4E606E316799}" destId="{5D075A92-D683-43A4-BC73-700C89818969}" srcOrd="1" destOrd="0" presId="urn:microsoft.com/office/officeart/2005/8/layout/target3"/>
    <dgm:cxn modelId="{D56788DA-2D90-4B6B-8933-EB5C52093E3B}" type="presOf" srcId="{A0248F7C-60BA-40D1-B8D8-E17B69777430}" destId="{FC121E92-AC5E-4861-BEA6-E4F9BE0CF4B0}" srcOrd="1" destOrd="0" presId="urn:microsoft.com/office/officeart/2005/8/layout/target3"/>
    <dgm:cxn modelId="{73D095F9-193B-40A9-B8D3-CE494C11CDAA}" type="presOf" srcId="{4009571D-F74A-4ABD-B98D-1AEB7065F265}" destId="{007AAA1A-D91F-4183-AA11-44DB0BE0B56A}" srcOrd="0" destOrd="0" presId="urn:microsoft.com/office/officeart/2005/8/layout/target3"/>
    <dgm:cxn modelId="{A6E91D13-6375-4115-AA95-42FD3BC6BAE8}" type="presOf" srcId="{A0248F7C-60BA-40D1-B8D8-E17B69777430}" destId="{72ACFC89-9843-46FD-9FC1-D0DBB857AE5D}" srcOrd="0" destOrd="0" presId="urn:microsoft.com/office/officeart/2005/8/layout/target3"/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B76DCCE6-5FAD-4554-988F-7BA34C737673}" type="presOf" srcId="{12371F70-F773-4E44-97CE-4E606E316799}" destId="{14D6164B-6986-41F0-BE78-50EE0ED76CFB}" srcOrd="0" destOrd="0" presId="urn:microsoft.com/office/officeart/2005/8/layout/target3"/>
    <dgm:cxn modelId="{BB066192-F0BE-4A18-9EFE-DBC8F6AEEF57}" type="presParOf" srcId="{83DC1F9D-CC80-4C81-AC2C-102A5E04FD60}" destId="{298DA6E3-D21E-4FC1-87BA-1CEFEBEE3A4F}" srcOrd="0" destOrd="0" presId="urn:microsoft.com/office/officeart/2005/8/layout/target3"/>
    <dgm:cxn modelId="{A910D798-8706-4CCA-9785-4312CC45BAB2}" type="presParOf" srcId="{83DC1F9D-CC80-4C81-AC2C-102A5E04FD60}" destId="{0066BF78-9EC8-47FD-ACFA-CCADBD5969E1}" srcOrd="1" destOrd="0" presId="urn:microsoft.com/office/officeart/2005/8/layout/target3"/>
    <dgm:cxn modelId="{2371C5E8-C851-44B9-B10B-401190BD567E}" type="presParOf" srcId="{83DC1F9D-CC80-4C81-AC2C-102A5E04FD60}" destId="{14D6164B-6986-41F0-BE78-50EE0ED76CFB}" srcOrd="2" destOrd="0" presId="urn:microsoft.com/office/officeart/2005/8/layout/target3"/>
    <dgm:cxn modelId="{F1D4A8CF-4C6B-42C5-A620-0B40D2A2DDA7}" type="presParOf" srcId="{83DC1F9D-CC80-4C81-AC2C-102A5E04FD60}" destId="{7BFCFA67-186A-455F-99CC-BC92A18D58AD}" srcOrd="3" destOrd="0" presId="urn:microsoft.com/office/officeart/2005/8/layout/target3"/>
    <dgm:cxn modelId="{7C4A4ADC-A5D2-428F-B660-CD645E23B597}" type="presParOf" srcId="{83DC1F9D-CC80-4C81-AC2C-102A5E04FD60}" destId="{14DDB5F7-B379-4E78-9AA9-6F1E0BFF3A92}" srcOrd="4" destOrd="0" presId="urn:microsoft.com/office/officeart/2005/8/layout/target3"/>
    <dgm:cxn modelId="{DD9281CF-6976-437F-8E27-0F5991EA3803}" type="presParOf" srcId="{83DC1F9D-CC80-4C81-AC2C-102A5E04FD60}" destId="{007AAA1A-D91F-4183-AA11-44DB0BE0B56A}" srcOrd="5" destOrd="0" presId="urn:microsoft.com/office/officeart/2005/8/layout/target3"/>
    <dgm:cxn modelId="{E381A0FD-8FB9-4AD9-B73F-D2D3B7F7ED46}" type="presParOf" srcId="{83DC1F9D-CC80-4C81-AC2C-102A5E04FD60}" destId="{04840F27-BA3D-48C4-BDD9-AA7B1309C07E}" srcOrd="6" destOrd="0" presId="urn:microsoft.com/office/officeart/2005/8/layout/target3"/>
    <dgm:cxn modelId="{309B3594-D821-47EF-B03E-F6D9ABBF04A8}" type="presParOf" srcId="{83DC1F9D-CC80-4C81-AC2C-102A5E04FD60}" destId="{5705BA2E-F9D0-4C12-AF11-02B655E4467E}" srcOrd="7" destOrd="0" presId="urn:microsoft.com/office/officeart/2005/8/layout/target3"/>
    <dgm:cxn modelId="{41F59B52-9217-4CCE-94DE-0DF35F043B5E}" type="presParOf" srcId="{83DC1F9D-CC80-4C81-AC2C-102A5E04FD60}" destId="{72ACFC89-9843-46FD-9FC1-D0DBB857AE5D}" srcOrd="8" destOrd="0" presId="urn:microsoft.com/office/officeart/2005/8/layout/target3"/>
    <dgm:cxn modelId="{FC729114-910F-4A95-846C-934A659CFE8E}" type="presParOf" srcId="{83DC1F9D-CC80-4C81-AC2C-102A5E04FD60}" destId="{5D075A92-D683-43A4-BC73-700C89818969}" srcOrd="9" destOrd="0" presId="urn:microsoft.com/office/officeart/2005/8/layout/target3"/>
    <dgm:cxn modelId="{C8C0D889-9C96-46EC-B816-D4BCFE5B2040}" type="presParOf" srcId="{83DC1F9D-CC80-4C81-AC2C-102A5E04FD60}" destId="{6A42578F-2995-4779-A336-C4511F3F02D4}" srcOrd="10" destOrd="0" presId="urn:microsoft.com/office/officeart/2005/8/layout/target3"/>
    <dgm:cxn modelId="{088F31A5-F645-4121-99B5-A5E918CE24DB}" type="presParOf" srcId="{83DC1F9D-CC80-4C81-AC2C-102A5E04FD60}" destId="{FC121E92-AC5E-4861-BEA6-E4F9BE0CF4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155841" y="0"/>
          <a:ext cx="4934743" cy="4934743"/>
        </a:xfrm>
        <a:prstGeom prst="triangl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82164" y="617377"/>
          <a:ext cx="6901627" cy="107584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доходов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(256 муниципальных образований)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34683" y="669896"/>
        <a:ext cx="6796589" cy="970810"/>
      </dsp:txXfrm>
    </dsp:sp>
    <dsp:sp modelId="{9521C8E9-6789-4EA4-81A1-098C38F5EDD3}">
      <dsp:nvSpPr>
        <dsp:cNvPr id="0" name=""/>
        <dsp:cNvSpPr/>
      </dsp:nvSpPr>
      <dsp:spPr>
        <a:xfrm>
          <a:off x="226236" y="1855173"/>
          <a:ext cx="6916511" cy="114298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(294 </a:t>
          </a: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муниципальных образования) </a:t>
          </a:r>
          <a:endParaRPr lang="ru-RU" sz="1600" b="1" kern="1200" dirty="0">
            <a:solidFill>
              <a:schemeClr val="bg1"/>
            </a:solidFill>
            <a:effectLst/>
            <a:latin typeface="Cambria" pitchFamily="18" charset="0"/>
          </a:endParaRPr>
        </a:p>
      </dsp:txBody>
      <dsp:txXfrm>
        <a:off x="282032" y="1910969"/>
        <a:ext cx="6804919" cy="1031390"/>
      </dsp:txXfrm>
    </dsp:sp>
    <dsp:sp modelId="{7D044C8F-B86C-4265-8AA7-92006FD15191}">
      <dsp:nvSpPr>
        <dsp:cNvPr id="0" name=""/>
        <dsp:cNvSpPr/>
      </dsp:nvSpPr>
      <dsp:spPr>
        <a:xfrm>
          <a:off x="230791" y="3294200"/>
          <a:ext cx="6916511" cy="10560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kern="1200" dirty="0">
            <a:latin typeface="Cambria" pitchFamily="18" charset="0"/>
          </a:endParaRPr>
        </a:p>
      </dsp:txBody>
      <dsp:txXfrm>
        <a:off x="282345" y="3345754"/>
        <a:ext cx="6813403" cy="95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326700" y="0"/>
          <a:ext cx="5184352" cy="5184352"/>
        </a:xfrm>
        <a:prstGeom prst="triangle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74555" y="412420"/>
          <a:ext cx="7747844" cy="801495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%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127 муниципальных образований</a:t>
          </a:r>
        </a:p>
      </dsp:txBody>
      <dsp:txXfrm>
        <a:off x="213681" y="451546"/>
        <a:ext cx="7669592" cy="723243"/>
      </dsp:txXfrm>
    </dsp:sp>
    <dsp:sp modelId="{B244E3C0-BB95-4FA4-9B11-6B3EC2F9F21A}">
      <dsp:nvSpPr>
        <dsp:cNvPr id="0" name=""/>
        <dsp:cNvSpPr/>
      </dsp:nvSpPr>
      <dsp:spPr>
        <a:xfrm>
          <a:off x="174538" y="1432489"/>
          <a:ext cx="7714314" cy="704727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Зависимость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муниципальных образований от финансовой помощи из вышестоящих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бюджетов более 50%</a:t>
          </a:r>
          <a:endParaRPr lang="ru-RU" sz="1600" b="1" kern="1200" dirty="0" smtClean="0">
            <a:solidFill>
              <a:schemeClr val="bg1"/>
            </a:solidFill>
            <a:latin typeface="Cambria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103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муниципальных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образования</a:t>
          </a:r>
          <a:endParaRPr lang="ru-RU" sz="16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08940" y="1466891"/>
        <a:ext cx="7645510" cy="635923"/>
      </dsp:txXfrm>
    </dsp:sp>
    <dsp:sp modelId="{9521C8E9-6789-4EA4-81A1-098C38F5EDD3}">
      <dsp:nvSpPr>
        <dsp:cNvPr id="0" name=""/>
        <dsp:cNvSpPr/>
      </dsp:nvSpPr>
      <dsp:spPr>
        <a:xfrm>
          <a:off x="174555" y="2360690"/>
          <a:ext cx="7740026" cy="1072993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 в муниципальных образованиях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результатов контроля за исполнением муниципальных заданий на предоставление муниципальных услуг юридическим и физическим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лицам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61 муниципальное образование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26934" y="2413069"/>
        <a:ext cx="7635268" cy="968235"/>
      </dsp:txXfrm>
    </dsp:sp>
    <dsp:sp modelId="{EDC5DB22-36DE-4A2C-901D-06A0AD1123E6}">
      <dsp:nvSpPr>
        <dsp:cNvPr id="0" name=""/>
        <dsp:cNvSpPr/>
      </dsp:nvSpPr>
      <dsp:spPr>
        <a:xfrm>
          <a:off x="174555" y="3672185"/>
          <a:ext cx="7729175" cy="51726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</a:t>
          </a:r>
          <a:endParaRPr lang="ru-RU" sz="1600" b="1" kern="1200" dirty="0" smtClean="0">
            <a:solidFill>
              <a:schemeClr val="bg1"/>
            </a:solidFill>
            <a:latin typeface="Cambria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 муниципальное образование </a:t>
          </a:r>
          <a:endParaRPr lang="ru-RU" sz="16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99806" y="3697436"/>
        <a:ext cx="7678673" cy="466758"/>
      </dsp:txXfrm>
    </dsp:sp>
    <dsp:sp modelId="{CB118919-FB5F-4EAD-8636-E733AB412229}">
      <dsp:nvSpPr>
        <dsp:cNvPr id="0" name=""/>
        <dsp:cNvSpPr/>
      </dsp:nvSpPr>
      <dsp:spPr>
        <a:xfrm>
          <a:off x="174538" y="4429961"/>
          <a:ext cx="7683851" cy="754391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18 муниципальных образований</a:t>
          </a:r>
          <a:endParaRPr lang="ru-RU" sz="1600" b="1" kern="1200" dirty="0" smtClean="0">
            <a:solidFill>
              <a:schemeClr val="bg1"/>
            </a:solidFill>
            <a:latin typeface="Cambria" pitchFamily="18" charset="0"/>
          </a:endParaRPr>
        </a:p>
      </dsp:txBody>
      <dsp:txXfrm>
        <a:off x="211364" y="4466787"/>
        <a:ext cx="7610199" cy="68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088232" y="0"/>
          <a:ext cx="6294587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88232" y="0"/>
        <a:ext cx="6294587" cy="1252941"/>
      </dsp:txXfrm>
    </dsp:sp>
    <dsp:sp modelId="{14DDB5F7-B379-4E78-9AA9-6F1E0BFF3A92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AA1A-D91F-4183-AA11-44DB0BE0B56A}">
      <dsp:nvSpPr>
        <dsp:cNvPr id="0" name=""/>
        <dsp:cNvSpPr/>
      </dsp:nvSpPr>
      <dsp:spPr>
        <a:xfrm>
          <a:off x="2079734" y="1203344"/>
          <a:ext cx="6294587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sp:txBody>
      <dsp:txXfrm>
        <a:off x="2079734" y="1203344"/>
        <a:ext cx="6294587" cy="1252937"/>
      </dsp:txXfrm>
    </dsp:sp>
    <dsp:sp modelId="{5705BA2E-F9D0-4C12-AF11-02B655E4467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FC89-9843-46FD-9FC1-D0DBB857AE5D}">
      <dsp:nvSpPr>
        <dsp:cNvPr id="0" name=""/>
        <dsp:cNvSpPr/>
      </dsp:nvSpPr>
      <dsp:spPr>
        <a:xfrm>
          <a:off x="2074572" y="2895234"/>
          <a:ext cx="6294587" cy="1281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kern="1200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4572" y="2895234"/>
        <a:ext cx="6294587" cy="128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rgbClr val="AA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088232" y="0"/>
          <a:ext cx="6294587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A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Не размещена на официальных сайтах органов местного самоуправления информации о муниципальных целевых программах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39 муниципальных образований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88232" y="0"/>
        <a:ext cx="6294587" cy="1252941"/>
      </dsp:txXfrm>
    </dsp:sp>
    <dsp:sp modelId="{14DDB5F7-B379-4E78-9AA9-6F1E0BFF3A92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AA1A-D91F-4183-AA11-44DB0BE0B56A}">
      <dsp:nvSpPr>
        <dsp:cNvPr id="0" name=""/>
        <dsp:cNvSpPr/>
      </dsp:nvSpPr>
      <dsp:spPr>
        <a:xfrm>
          <a:off x="2068970" y="1388880"/>
          <a:ext cx="6294587" cy="1543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A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Не размещены на официальных сайтах акты органов местного самоуправления, регулирующих организацию бюджетного процесса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111 муниципальных образований</a:t>
          </a:r>
          <a:endParaRPr lang="ru-RU" sz="1800" b="1" kern="1200" dirty="0" smtClean="0">
            <a:solidFill>
              <a:srgbClr val="AA0000"/>
            </a:solidFill>
            <a:latin typeface="Cambria" pitchFamily="18" charset="0"/>
          </a:endParaRPr>
        </a:p>
      </dsp:txBody>
      <dsp:txXfrm>
        <a:off x="2068970" y="1388880"/>
        <a:ext cx="6294587" cy="712457"/>
      </dsp:txXfrm>
    </dsp:sp>
    <dsp:sp modelId="{5705BA2E-F9D0-4C12-AF11-02B655E4467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FC89-9843-46FD-9FC1-D0DBB857AE5D}">
      <dsp:nvSpPr>
        <dsp:cNvPr id="0" name=""/>
        <dsp:cNvSpPr/>
      </dsp:nvSpPr>
      <dsp:spPr>
        <a:xfrm>
          <a:off x="2074572" y="2750996"/>
          <a:ext cx="6294587" cy="14254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A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Не разработан и не размещен на официальных сайтах органов местного самоуправления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«Бюджет для граждан»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AA0000"/>
              </a:solidFill>
              <a:latin typeface="Cambria" pitchFamily="18" charset="0"/>
            </a:rPr>
            <a:t>242 муниципальных образования</a:t>
          </a:r>
          <a:endParaRPr lang="ru-RU" sz="18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4572" y="2750996"/>
        <a:ext cx="6294587" cy="1425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788DD-281A-41CB-AD5D-01B59DA5401F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AB6D2-B5E8-454A-BB9D-CD3988795B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1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457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B9E3AC-5CF5-4666-BE52-2EED772CCEDA}" type="slidenum">
              <a:rPr lang="ru-RU" sz="1200">
                <a:latin typeface="Arial" charset="0"/>
              </a:rPr>
              <a:pPr algn="r"/>
              <a:t>3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6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6917D0-8CB8-49CA-8F00-2F3890F1F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4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B7F13B-FFA1-4546-BA0E-F2B64C59F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8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A6FB23-AF2A-4EBA-8106-F290CDE0F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2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AAFF0D-5EAD-463C-BE63-4EBBF1526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6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42B113-AA53-4CE5-9D41-F1BD04259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0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3C32A4-2148-4B7A-BAF8-790BE1B76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4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6616E4-3EA9-4B76-B9AE-09D42AEA7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8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8C68BC-FAB4-413D-AF44-58BA2F76D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2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3654E1-C6FC-4679-B84B-0A0EE4A00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13" imgW="6450794" imgH="952045" progId="">
                  <p:embed/>
                </p:oleObj>
              </mc:Choice>
              <mc:Fallback>
                <p:oleObj name="Image" r:id="rId13" imgW="6450794" imgH="9520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______ 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7DC59E-129A-49C6-B1E0-5DD7E812B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5193" y="547525"/>
            <a:ext cx="2424067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2690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26035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4200" y="2492896"/>
            <a:ext cx="58674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КАЧЕСТВО УПРАВЛЕНИЯ ФИНАНСАМИ ЗА </a:t>
            </a:r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2017 </a:t>
            </a:r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ГОД</a:t>
            </a:r>
            <a:endParaRPr lang="ru-RU" sz="480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и 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  <a:p>
            <a:pPr algn="ctr"/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11960" y="6021288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66852738"/>
              </p:ext>
            </p:extLst>
          </p:nvPr>
        </p:nvGraphicFramePr>
        <p:xfrm>
          <a:off x="219844" y="2204864"/>
          <a:ext cx="83828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43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0732" y="547525"/>
            <a:ext cx="2424064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43715" name="Rectangle 11"/>
          <p:cNvSpPr>
            <a:spLocks noChangeArrowheads="1"/>
          </p:cNvSpPr>
          <p:nvPr/>
        </p:nvSpPr>
        <p:spPr bwMode="auto">
          <a:xfrm>
            <a:off x="3484513" y="733589"/>
            <a:ext cx="5183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Оценка качества управления бюджетным процессом в муниципальных образованиях Калужской области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</a:br>
            <a:endParaRPr lang="ru-RU" b="1" dirty="0">
              <a:solidFill>
                <a:schemeClr val="tx1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17206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75280"/>
              </p:ext>
            </p:extLst>
          </p:nvPr>
        </p:nvGraphicFramePr>
        <p:xfrm>
          <a:off x="352375" y="3285456"/>
          <a:ext cx="6264275" cy="2735932"/>
        </p:xfrm>
        <a:graphic>
          <a:graphicData uri="http://schemas.openxmlformats.org/drawingml/2006/table">
            <a:tbl>
              <a:tblPr/>
              <a:tblGrid>
                <a:gridCol w="4737100"/>
                <a:gridCol w="1527175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Направления оценки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Количество индикаторов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406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Бюджетное планирование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Impact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Исполнение бюджета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Управление долговыми обязательствами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Прозрачность бюджетного процесса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Impact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Всего: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Impact" pitchFamily="34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3739" name="AutoShape 78"/>
          <p:cNvSpPr>
            <a:spLocks noChangeArrowheads="1"/>
          </p:cNvSpPr>
          <p:nvPr/>
        </p:nvSpPr>
        <p:spPr bwMode="auto">
          <a:xfrm>
            <a:off x="7021513" y="2133600"/>
            <a:ext cx="1943100" cy="1439416"/>
          </a:xfrm>
          <a:prstGeom prst="wedgeRectCallout">
            <a:avLst>
              <a:gd name="adj1" fmla="val -72551"/>
              <a:gd name="adj2" fmla="val 100611"/>
            </a:avLst>
          </a:prstGeom>
          <a:gradFill rotWithShape="1">
            <a:gsLst>
              <a:gs pos="0">
                <a:srgbClr val="000099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5A7408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itchFamily="34" charset="0"/>
              </a:rPr>
              <a:t>По результатам оценки формируется рейтинг муниципальных образований Калужской области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3740" name="Rectangle 76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43741" name="Rectangle 77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77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Рисунок 54" descr="карта.tif" hidden="1"/>
          <p:cNvPicPr>
            <a:picLocks noChangeAspect="1"/>
          </p:cNvPicPr>
          <p:nvPr/>
        </p:nvPicPr>
        <p:blipFill>
          <a:blip r:embed="rId3"/>
          <a:srcRect l="4042" t="19345" b="2039"/>
          <a:stretch>
            <a:fillRect/>
          </a:stretch>
        </p:blipFill>
        <p:spPr bwMode="auto">
          <a:xfrm>
            <a:off x="36513" y="623888"/>
            <a:ext cx="8428037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547813" y="333375"/>
            <a:ext cx="6324600" cy="384175"/>
          </a:xfrm>
          <a:prstGeom prst="rect">
            <a:avLst/>
          </a:prstGeom>
        </p:spPr>
        <p:txBody>
          <a:bodyPr lIns="77916" tIns="38958" rIns="77916" bIns="38958">
            <a:spAutoFit/>
          </a:bodyPr>
          <a:lstStyle/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4739" name="Прямоугольник 23"/>
          <p:cNvSpPr>
            <a:spLocks noChangeArrowheads="1"/>
          </p:cNvSpPr>
          <p:nvPr/>
        </p:nvSpPr>
        <p:spPr bwMode="auto">
          <a:xfrm>
            <a:off x="3783013" y="2603500"/>
            <a:ext cx="1809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>
            <a:spAutoFit/>
          </a:bodyPr>
          <a:lstStyle/>
          <a:p>
            <a:pPr algn="ctr"/>
            <a:endParaRPr lang="ru-RU" sz="1200" dirty="0">
              <a:latin typeface="Calibri" pitchFamily="34" charset="0"/>
            </a:endParaRPr>
          </a:p>
        </p:txBody>
      </p:sp>
      <p:sp>
        <p:nvSpPr>
          <p:cNvPr id="24474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223838"/>
            <a:ext cx="5400675" cy="792162"/>
          </a:xfrm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Лидеры по качеству управления бюджетным процессом в муниципальных образованиях Калужской области по итогам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2010-2017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годов</a:t>
            </a:r>
          </a:p>
        </p:txBody>
      </p:sp>
      <p:sp>
        <p:nvSpPr>
          <p:cNvPr id="244747" name="AutoShape 18"/>
          <p:cNvSpPr>
            <a:spLocks noChangeArrowheads="1"/>
          </p:cNvSpPr>
          <p:nvPr/>
        </p:nvSpPr>
        <p:spPr bwMode="auto">
          <a:xfrm>
            <a:off x="2216725" y="1304131"/>
            <a:ext cx="6531739" cy="3246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ДУМИНИЧСКИЙ РАЙОН, КОЗЕЛЬСКИЙ РАЙОН, МАЛОЯРОСЛАВЕЦКИЙ РАЙОН 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48" name="AutoShape 20"/>
          <p:cNvSpPr>
            <a:spLocks noChangeArrowheads="1"/>
          </p:cNvSpPr>
          <p:nvPr/>
        </p:nvSpPr>
        <p:spPr bwMode="auto">
          <a:xfrm flipV="1">
            <a:off x="2216725" y="1863589"/>
            <a:ext cx="6531739" cy="4333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ИЗНОСКОВСКИЙ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РАЙОН, КОЗЕЛЬСКИЙ РАЙОН, МЕЩОВСКИЙ РАЙОН, БОРОВСКИЙ РАЙОН, ЖУКОВСКИЙ РАЙОН, ДЗЕРЖИНСКИЙ РАЙОН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4749" name="AutoShape 21"/>
          <p:cNvSpPr>
            <a:spLocks noChangeArrowheads="1"/>
          </p:cNvSpPr>
          <p:nvPr/>
        </p:nvSpPr>
        <p:spPr bwMode="auto">
          <a:xfrm>
            <a:off x="2216725" y="2553347"/>
            <a:ext cx="6557387" cy="6515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ЮХНОВСКИЙ РАЙОН, СУХИНИЧСКИЙ РАЙОН, ЖИЗДРИНСКИЙ РАЙОН, БАБЫНИНСКИЙ РАЙОН, Г.КАЛУГА, УЛЬЯНОВСКИЙ РАЙОН, ДЗЕРЖИНСКИЙ РАЙОН, ДУМИНИЧСКИЙ РАЙОН   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50" name="AutoShape 22"/>
          <p:cNvSpPr>
            <a:spLocks noChangeArrowheads="1"/>
          </p:cNvSpPr>
          <p:nvPr/>
        </p:nvSpPr>
        <p:spPr bwMode="auto">
          <a:xfrm>
            <a:off x="2216725" y="3485846"/>
            <a:ext cx="6562158" cy="634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БАБЫНИНСКИЙ РАЙОН, УЛЬЯНОВСКИЙ РАЙОН,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СПАС-ДЕМЕНСКИЙ РАЙОН, ДЗЕРЖИНСКИЙ РАЙОН, ЖУКОВСКИЙ РАЙОН, ХВАСТОВИЧСКИЙ РАЙОН, БОРОВСКИЙ РАЙОН</a:t>
            </a:r>
          </a:p>
        </p:txBody>
      </p:sp>
      <p:sp>
        <p:nvSpPr>
          <p:cNvPr id="244751" name="AutoShape 23"/>
          <p:cNvSpPr>
            <a:spLocks noChangeArrowheads="1"/>
          </p:cNvSpPr>
          <p:nvPr/>
        </p:nvSpPr>
        <p:spPr bwMode="auto">
          <a:xfrm>
            <a:off x="2216725" y="4418157"/>
            <a:ext cx="6557387" cy="3335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ДУМИНИЧСКИЙ РАЙОН, Г.КИРОВ И КИРОВСКИЙ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РАЙОН, МЕЩОВСКИЙ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</a:t>
            </a:r>
          </a:p>
        </p:txBody>
      </p:sp>
      <p:sp>
        <p:nvSpPr>
          <p:cNvPr id="244752" name="AutoShape 24"/>
          <p:cNvSpPr>
            <a:spLocks noChangeArrowheads="1"/>
          </p:cNvSpPr>
          <p:nvPr/>
        </p:nvSpPr>
        <p:spPr bwMode="auto">
          <a:xfrm>
            <a:off x="2216725" y="5047651"/>
            <a:ext cx="6557387" cy="2920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ГОРОД ОБНИНСК, БАБЫНИНСКИЙ РАЙОН, МЕЩОВСКИЙ РАЙОН</a:t>
            </a:r>
          </a:p>
        </p:txBody>
      </p:sp>
      <p:pic>
        <p:nvPicPr>
          <p:cNvPr id="244756" name="Picture 2" descr="GERKAL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5474" y="479262"/>
            <a:ext cx="2422503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165765" y="6070180"/>
            <a:ext cx="1296144" cy="4025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2216725" y="5603298"/>
            <a:ext cx="6525091" cy="466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ХВАСТОВИЧСКИЙ РАЙОН, МАЛОЯРОСЛАВЕЦКИЙ РАЙОН, СУХИНИЧСКИЙ РАЙОН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УЛЬЯНОВСКИЙ РАЙОН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2216725" y="6271456"/>
            <a:ext cx="6531739" cy="466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СУХИНИЧСКИЙ РАЙОН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БАРЯТИНСКИЙ РАЙОН, МАЛОЯРОСЛАВЕЦКИЙ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ТА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РУССКИЙ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58" y="1266410"/>
            <a:ext cx="17281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2010 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835" y="1895593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2011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7835" y="2665383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2012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7835" y="3602879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2013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7835" y="4385527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2014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835" y="4993621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2015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7834" y="5636684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2016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7834" y="6304842"/>
            <a:ext cx="1321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2017 </a:t>
            </a:r>
            <a:r>
              <a:rPr lang="ru-RU" sz="2000" b="1" dirty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ГОД</a:t>
            </a:r>
            <a:endParaRPr lang="ru-RU" sz="2000" b="1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2726" y="284820"/>
            <a:ext cx="3880486" cy="325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6786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31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74015"/>
              </p:ext>
            </p:extLst>
          </p:nvPr>
        </p:nvGraphicFramePr>
        <p:xfrm>
          <a:off x="251520" y="908720"/>
          <a:ext cx="8712969" cy="5445553"/>
        </p:xfrm>
        <a:graphic>
          <a:graphicData uri="http://schemas.openxmlformats.org/drawingml/2006/table">
            <a:tbl>
              <a:tblPr/>
              <a:tblGrid>
                <a:gridCol w="576064"/>
                <a:gridCol w="3024336"/>
                <a:gridCol w="1008112"/>
                <a:gridCol w="936104"/>
                <a:gridCol w="936104"/>
                <a:gridCol w="864096"/>
                <a:gridCol w="1368153"/>
              </a:tblGrid>
              <a:tr h="200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№ ПП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 муниципальных районов и городских округов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Баллы по итогам за 2016 год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Баллы по итогам за 2015 год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2016 году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2015 году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Сухиничский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Барятинский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Малоярославецкий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Тарусский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Думиничский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Мещовский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Хвастовичский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Юхновский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Город Обнинск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Бабынинский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Жиздринский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Мосальский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Ульяновский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Город Калуга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Боровский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Дзержинский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Медынский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Износковский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Козельский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Куйбышевский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Город Людиново и Людиновский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Перемышльский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Город Киров и Кировский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Жуковский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Спас-Деменский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Тот же уровень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Ферзиковский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–5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трелка вправо 31"/>
          <p:cNvSpPr>
            <a:spLocks noChangeArrowheads="1"/>
          </p:cNvSpPr>
          <p:nvPr/>
        </p:nvSpPr>
        <p:spPr bwMode="auto">
          <a:xfrm>
            <a:off x="196726" y="1648950"/>
            <a:ext cx="5383386" cy="1930164"/>
          </a:xfrm>
          <a:prstGeom prst="rightArrow">
            <a:avLst>
              <a:gd name="adj1" fmla="val 50000"/>
              <a:gd name="adj2" fmla="val 3332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Рост удельного веса программных расходов бюджетов муниципальных образований Калужской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области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Стрелка вправо 32"/>
          <p:cNvSpPr>
            <a:spLocks noChangeArrowheads="1"/>
          </p:cNvSpPr>
          <p:nvPr/>
        </p:nvSpPr>
        <p:spPr bwMode="auto">
          <a:xfrm>
            <a:off x="106789" y="3611557"/>
            <a:ext cx="5904210" cy="2303462"/>
          </a:xfrm>
          <a:prstGeom prst="rightArrow">
            <a:avLst>
              <a:gd name="adj1" fmla="val 50000"/>
              <a:gd name="adj2" fmla="val 481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Увеличение числа муниципальных образований, отражающих расходы на содержание аппарата управления в муниципальных программах</a:t>
            </a:r>
            <a:r>
              <a:rPr lang="ru-RU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47812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rgbClr val="1B9AD9">
                      <a:tint val="75000"/>
                      <a:shade val="75000"/>
                      <a:satMod val="170000"/>
                    </a:srgbClr>
                  </a:gs>
                  <a:gs pos="49000">
                    <a:srgbClr val="1B9AD9">
                      <a:tint val="88000"/>
                      <a:shade val="65000"/>
                      <a:satMod val="172000"/>
                    </a:srgbClr>
                  </a:gs>
                  <a:gs pos="50000">
                    <a:srgbClr val="1B9AD9">
                      <a:shade val="65000"/>
                      <a:satMod val="130000"/>
                    </a:srgbClr>
                  </a:gs>
                  <a:gs pos="92000">
                    <a:srgbClr val="1B9AD9">
                      <a:shade val="50000"/>
                      <a:satMod val="120000"/>
                    </a:srgbClr>
                  </a:gs>
                  <a:gs pos="100000">
                    <a:srgbClr val="1B9AD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247819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528D"/>
                </a:solidFill>
                <a:latin typeface="Impact" pitchFamily="34" charset="0"/>
              </a:rPr>
              <a:t>Направление оценки</a:t>
            </a:r>
            <a:r>
              <a:rPr lang="en-US" sz="2000" b="1" dirty="0">
                <a:solidFill>
                  <a:srgbClr val="1D528D"/>
                </a:solidFill>
                <a:latin typeface="Impact" pitchFamily="34" charset="0"/>
              </a:rPr>
              <a:t>: </a:t>
            </a:r>
            <a:endParaRPr lang="ru-RU" sz="2000" b="1" dirty="0" smtClean="0">
              <a:solidFill>
                <a:srgbClr val="1D528D"/>
              </a:solidFill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7820" name="Oval 56"/>
          <p:cNvSpPr>
            <a:spLocks noChangeArrowheads="1"/>
          </p:cNvSpPr>
          <p:nvPr/>
        </p:nvSpPr>
        <p:spPr bwMode="auto">
          <a:xfrm>
            <a:off x="5681018" y="1648950"/>
            <a:ext cx="3121794" cy="621881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2017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ГОД –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95% </a:t>
            </a:r>
            <a:endParaRPr lang="ru-RU" sz="1400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7828" name="Text Box 46"/>
          <p:cNvSpPr txBox="1">
            <a:spLocks noChangeArrowheads="1"/>
          </p:cNvSpPr>
          <p:nvPr/>
        </p:nvSpPr>
        <p:spPr bwMode="auto">
          <a:xfrm>
            <a:off x="7237413" y="2276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681018" y="2964745"/>
            <a:ext cx="3112790" cy="646812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2016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ГОД –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93% </a:t>
            </a:r>
            <a:endParaRPr lang="ru-RU" sz="1400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931117" y="4045026"/>
            <a:ext cx="3121794" cy="670857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2017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ГОД –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285 </a:t>
            </a:r>
            <a:endParaRPr lang="ru-RU" sz="1400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auto">
          <a:xfrm>
            <a:off x="5868144" y="5151877"/>
            <a:ext cx="3112790" cy="755975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2016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ГОД – </a:t>
            </a:r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283 </a:t>
            </a:r>
            <a:endParaRPr lang="ru-RU" sz="1400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167213" y="5995553"/>
            <a:ext cx="1296144" cy="524594"/>
          </a:xfrm>
          <a:prstGeom prst="ellipse">
            <a:avLst/>
          </a:prstGeom>
          <a:solidFill>
            <a:srgbClr val="E0F3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dirty="0" smtClean="0">
              <a:solidFill>
                <a:srgbClr val="1D528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55670" name="AutoShape 22"/>
          <p:cNvSpPr>
            <a:spLocks noChangeArrowheads="1"/>
          </p:cNvSpPr>
          <p:nvPr/>
        </p:nvSpPr>
        <p:spPr bwMode="auto">
          <a:xfrm>
            <a:off x="59206" y="1484784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Превышение фактического исполнения местных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бюджетов по доходам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без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учета безвозмездных поступлений по сравнению с первоначально утвержденным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объемом доходов без учета безвозмездных поступлений более чем на 20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%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165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муниципальных образований)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18471" name="Oval 19"/>
          <p:cNvSpPr>
            <a:spLocks noChangeArrowheads="1"/>
          </p:cNvSpPr>
          <p:nvPr/>
        </p:nvSpPr>
        <p:spPr bwMode="auto">
          <a:xfrm>
            <a:off x="4140200" y="6021388"/>
            <a:ext cx="1296988" cy="431800"/>
          </a:xfrm>
          <a:prstGeom prst="ellipse">
            <a:avLst/>
          </a:prstGeom>
          <a:solidFill>
            <a:srgbClr val="E3E8E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8473" name="Rectangle 86"/>
          <p:cNvSpPr>
            <a:spLocks noChangeArrowheads="1"/>
          </p:cNvSpPr>
          <p:nvPr/>
        </p:nvSpPr>
        <p:spPr bwMode="auto">
          <a:xfrm>
            <a:off x="3114675" y="339725"/>
            <a:ext cx="3402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>
              <a:latin typeface="Impact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538913" y="446088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59206" y="3893865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Cambria" pitchFamily="18" charset="0"/>
            </a:endParaRPr>
          </a:p>
        </p:txBody>
      </p:sp>
      <p:sp>
        <p:nvSpPr>
          <p:cNvPr id="318479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82089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Наличие запланированных бюджетных кредитов  в качестве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источников финансирования дефицита бюджета без принятия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соответствующего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решения об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их предоставлении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(1 поселение)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5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9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56458585"/>
              </p:ext>
            </p:extLst>
          </p:nvPr>
        </p:nvGraphicFramePr>
        <p:xfrm>
          <a:off x="755576" y="1484784"/>
          <a:ext cx="7749658" cy="49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0898" name="Text Box 30"/>
          <p:cNvSpPr txBox="1">
            <a:spLocks noChangeArrowheads="1"/>
          </p:cNvSpPr>
          <p:nvPr/>
        </p:nvSpPr>
        <p:spPr bwMode="auto">
          <a:xfrm>
            <a:off x="1403350" y="378936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114 МО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6539508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latin typeface="Impact" pitchFamily="34" charset="0"/>
              </a:rPr>
              <a:t>НЕДОСТАТКИ</a:t>
            </a:r>
            <a:endParaRPr lang="ru-RU" sz="2000" b="1" u="sng" spc="300" dirty="0">
              <a:latin typeface="Impact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279659349"/>
              </p:ext>
            </p:extLst>
          </p:nvPr>
        </p:nvGraphicFramePr>
        <p:xfrm>
          <a:off x="581025" y="1196975"/>
          <a:ext cx="8023423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</a:t>
            </a:r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05388419"/>
              </p:ext>
            </p:extLst>
          </p:nvPr>
        </p:nvGraphicFramePr>
        <p:xfrm>
          <a:off x="219844" y="2204864"/>
          <a:ext cx="83828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70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1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917</Words>
  <Application>Microsoft Office PowerPoint</Application>
  <PresentationFormat>Экран (4:3)</PresentationFormat>
  <Paragraphs>323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2_Тема1</vt:lpstr>
      <vt:lpstr>Image</vt:lpstr>
      <vt:lpstr>КАЧЕСТВО УПРАВЛЕНИЯ ФИНАНСАМИ ЗА 2017 ГОД</vt:lpstr>
      <vt:lpstr>Презентация PowerPoint</vt:lpstr>
      <vt:lpstr>Лидеры по качеству управления бюджетным процессом в муниципальных образованиях Калужской области по итогам 2010-2017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помощь муниципальным образованиям области, предусмотренная в 2013 году</dc:title>
  <dc:creator>Frantsuzova MV.</dc:creator>
  <cp:lastModifiedBy>Smirnova</cp:lastModifiedBy>
  <cp:revision>134</cp:revision>
  <dcterms:created xsi:type="dcterms:W3CDTF">2014-02-11T12:49:39Z</dcterms:created>
  <dcterms:modified xsi:type="dcterms:W3CDTF">2018-04-10T14:31:14Z</dcterms:modified>
</cp:coreProperties>
</file>